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cb306722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cb306722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165975ffc_1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165975ffc_1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165975ffc_1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165975ffc_1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2c54dac7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2c54dac7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16a7d283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116a7d283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165975ffc_1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165975ffc_1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165975ffc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165975ff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165975ffc_1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165975ffc_1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16a7d283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16a7d283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16a7d283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16a7d283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165975ffc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1165975ffc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12c54dac7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12c54dac7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2c54dac7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12c54dac7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2c54dac7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12c54dac7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2c54dac7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2c54dac7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16a7d283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116a7d283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165975ffc_1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1165975ffc_1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e05d7803a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e05d7803a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165975ffc_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1165975ffc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165975ffc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1165975ffc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1165975ffc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1165975ffc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165975ffc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1165975ffc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e035fcce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e035fcce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165975ffc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1165975ffc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165975ffc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1165975ffc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12c54dac7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12c54dac7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72551b1c8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72551b1c8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e05d7803a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e05d7803a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052d336f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052d336f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16a7d283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16a7d283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165975ffc_1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165975ffc_1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16a7d283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16a7d283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165975ffc_1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165975ffc_1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165975ffc_1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165975ffc_1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2.jpg"/><Relationship Id="rId5" Type="http://schemas.openxmlformats.org/officeDocument/2006/relationships/image" Target="../media/image18.jpg"/><Relationship Id="rId6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5" Type="http://schemas.openxmlformats.org/officeDocument/2006/relationships/image" Target="../media/image2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20.jpg"/><Relationship Id="rId5" Type="http://schemas.openxmlformats.org/officeDocument/2006/relationships/image" Target="../media/image23.jpg"/><Relationship Id="rId6" Type="http://schemas.openxmlformats.org/officeDocument/2006/relationships/image" Target="../media/image26.png"/><Relationship Id="rId7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Relationship Id="rId6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CLAIR-LAB-TECHNION/AIR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jpg"/><Relationship Id="rId4" Type="http://schemas.openxmlformats.org/officeDocument/2006/relationships/image" Target="../media/image1.png"/><Relationship Id="rId5" Type="http://schemas.openxmlformats.org/officeDocument/2006/relationships/image" Target="../media/image22.jpg"/><Relationship Id="rId6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3080">
                <a:latin typeface="Calibri"/>
                <a:ea typeface="Calibri"/>
                <a:cs typeface="Calibri"/>
                <a:sym typeface="Calibri"/>
              </a:rPr>
              <a:t>Lab 1 - Introduction to Task Planning</a:t>
            </a:r>
            <a:endParaRPr b="1" sz="308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3080">
                <a:latin typeface="Calibri"/>
                <a:ea typeface="Calibri"/>
                <a:cs typeface="Calibri"/>
                <a:sym typeface="Calibri"/>
              </a:rPr>
              <a:t>AIR 24-25</a:t>
            </a:r>
            <a:endParaRPr sz="308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obotic arm building a tower of square blocks"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699" y="1304299"/>
            <a:ext cx="2052601" cy="20526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52800" y="2893175"/>
            <a:ext cx="85206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9">
                <a:latin typeface="Calibri"/>
                <a:ea typeface="Calibri"/>
                <a:cs typeface="Calibri"/>
                <a:sym typeface="Calibri"/>
              </a:rPr>
              <a:t>Ido Jacobi </a:t>
            </a:r>
            <a:r>
              <a:rPr b="1" lang="en" sz="177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&amp; </a:t>
            </a:r>
            <a:r>
              <a:rPr b="1" lang="en" sz="1779">
                <a:latin typeface="Calibri"/>
                <a:ea typeface="Calibri"/>
                <a:cs typeface="Calibri"/>
                <a:sym typeface="Calibri"/>
              </a:rPr>
              <a:t>Shiran Peeran</a:t>
            </a:r>
            <a:r>
              <a:rPr b="1" lang="en" sz="177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&amp; Sarah Keren </a:t>
            </a:r>
            <a:endParaRPr b="1" sz="1779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127" y="3795125"/>
            <a:ext cx="2347939" cy="12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 b="23617" l="2122" r="49640" t="10410"/>
          <a:stretch/>
        </p:blipFill>
        <p:spPr>
          <a:xfrm>
            <a:off x="606900" y="242750"/>
            <a:ext cx="2412450" cy="14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4">
            <a:alphaModFix/>
          </a:blip>
          <a:srcRect b="40569" l="7714" r="5997" t="32586"/>
          <a:stretch/>
        </p:blipFill>
        <p:spPr>
          <a:xfrm>
            <a:off x="1092425" y="1676075"/>
            <a:ext cx="7100750" cy="138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23622" l="49738" r="0" t="10409"/>
          <a:stretch/>
        </p:blipFill>
        <p:spPr>
          <a:xfrm>
            <a:off x="6463500" y="242750"/>
            <a:ext cx="2513600" cy="14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2010300" y="3163000"/>
            <a:ext cx="52650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highlight>
                  <a:srgbClr val="CCCCCC"/>
                </a:highlight>
                <a:latin typeface="Calibri"/>
                <a:ea typeface="Calibri"/>
                <a:cs typeface="Calibri"/>
                <a:sym typeface="Calibri"/>
              </a:rPr>
              <a:t>Pickup B -&gt; Stack B on D -&gt; Pickup C -&gt; Stack C on A</a:t>
            </a:r>
            <a:endParaRPr b="1" sz="1700">
              <a:highlight>
                <a:srgbClr val="CCCCC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r5 robotic arm building a tower of square blocks" id="132" name="Google Shape;1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1650" y="3618100"/>
            <a:ext cx="1380700" cy="13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533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STRIPS and </a:t>
            </a:r>
            <a:r>
              <a:rPr b="1" lang="en" sz="2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PDDL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b="60541" l="19973" r="66014" t="35652"/>
          <a:stretch/>
        </p:blipFill>
        <p:spPr>
          <a:xfrm>
            <a:off x="3540500" y="973800"/>
            <a:ext cx="2146248" cy="364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0" y="484275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Geffner, Hector, and Blai Bonet.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A concise introduction to models and methods for automated planning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. Springer Nature, 2022.</a:t>
            </a:r>
            <a:endParaRPr/>
          </a:p>
        </p:txBody>
      </p:sp>
      <p:sp>
        <p:nvSpPr>
          <p:cNvPr id="140" name="Google Shape;140;p23"/>
          <p:cNvSpPr txBox="1"/>
          <p:nvPr/>
        </p:nvSpPr>
        <p:spPr>
          <a:xfrm>
            <a:off x="3431750" y="1889375"/>
            <a:ext cx="2463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⟨𝒱,𝐼,𝐺,𝐴⟩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41" name="Google Shape;141;p23"/>
          <p:cNvCxnSpPr>
            <a:stCxn id="138" idx="2"/>
            <a:endCxn id="140" idx="0"/>
          </p:cNvCxnSpPr>
          <p:nvPr/>
        </p:nvCxnSpPr>
        <p:spPr>
          <a:xfrm>
            <a:off x="4613624" y="1338099"/>
            <a:ext cx="49800" cy="551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23"/>
          <p:cNvSpPr txBox="1"/>
          <p:nvPr/>
        </p:nvSpPr>
        <p:spPr>
          <a:xfrm>
            <a:off x="1772750" y="2661425"/>
            <a:ext cx="22140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finite set of state variables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3381825" y="3206050"/>
            <a:ext cx="14424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initial state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4613625" y="3672250"/>
            <a:ext cx="1806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goal variables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5686750" y="2713150"/>
            <a:ext cx="3341400" cy="28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finite set of actions with each action has the following </a:t>
            </a: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components: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pre(a) ⊆𝑉: preconditions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add(a) ⊆𝑉: add effects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del(a) ⊆𝑉: delete effects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   cost(a)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" name="Google Shape;146;p23"/>
          <p:cNvCxnSpPr>
            <a:endCxn id="142" idx="0"/>
          </p:cNvCxnSpPr>
          <p:nvPr/>
        </p:nvCxnSpPr>
        <p:spPr>
          <a:xfrm flipH="1">
            <a:off x="2879750" y="2257025"/>
            <a:ext cx="1365000" cy="40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3"/>
          <p:cNvCxnSpPr>
            <a:endCxn id="143" idx="0"/>
          </p:cNvCxnSpPr>
          <p:nvPr/>
        </p:nvCxnSpPr>
        <p:spPr>
          <a:xfrm flipH="1">
            <a:off x="4103025" y="2248750"/>
            <a:ext cx="416400" cy="95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3"/>
          <p:cNvCxnSpPr/>
          <p:nvPr/>
        </p:nvCxnSpPr>
        <p:spPr>
          <a:xfrm>
            <a:off x="4700850" y="2257025"/>
            <a:ext cx="529800" cy="137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3"/>
          <p:cNvCxnSpPr/>
          <p:nvPr/>
        </p:nvCxnSpPr>
        <p:spPr>
          <a:xfrm>
            <a:off x="4977050" y="2240500"/>
            <a:ext cx="1598100" cy="5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533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STRIPS and PDDL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1213800" y="683913"/>
            <a:ext cx="6716400" cy="28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STRIPS (Stanford Research Institute Problem Solver) and PDDL (Planning Domain Definition Language) are both used to 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encoding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planning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problems.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PDDL is more expressive: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○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domain and problem definitions.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○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 includes  types, predicates, functions, and actions available.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○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problem description allows describing the objects in the world, the initial state, and the goal.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585300" y="3744650"/>
            <a:ext cx="3986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Operator: MOVE(x, y, z)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Preconditions: ON(x,y), CLEAR(x), CLEAR(z)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Delete list: ON(x,y), CLEAR(z)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Add list: ON(x,z), CLEAR(y)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5110225" y="3329150"/>
            <a:ext cx="3545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(:action move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:parameters (?x ?y ?z - block)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:precondition (and (on ?x ?y) 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(clear ?x) 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(clear ?z))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:effect (and (not (on ?x ?y))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(not (clear ?z))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(on ?x ?z)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(clear ?y))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0" marR="127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1306675" y="3131050"/>
            <a:ext cx="150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STRIPS</a:t>
            </a:r>
            <a:endParaRPr b="1" sz="11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5637150" y="3131050"/>
            <a:ext cx="150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PDDL</a:t>
            </a:r>
            <a:endParaRPr b="1" sz="11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 b="0" l="0" r="0" t="16226"/>
          <a:stretch/>
        </p:blipFill>
        <p:spPr>
          <a:xfrm>
            <a:off x="742513" y="1079900"/>
            <a:ext cx="7808825" cy="367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6584875" y="4725750"/>
            <a:ext cx="24429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slide by Erez Karpas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45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1" lang="en" sz="2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ormulation</a:t>
            </a:r>
            <a:r>
              <a:rPr b="1" lang="en" sz="2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of Blocks World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025" y="3081126"/>
            <a:ext cx="4439300" cy="20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/>
        </p:nvSpPr>
        <p:spPr>
          <a:xfrm>
            <a:off x="116250" y="1853738"/>
            <a:ext cx="48099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(:action stack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:parameters (?b1 ?b2 - block)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:precondition (and (holding ?b1) (clear ?b2))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:effect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(and (not (holding ?b1))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(not (clear ?b2))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(clear ?b1)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(handempty)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(on ?b1 ?b2)))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116250" y="630038"/>
            <a:ext cx="3626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(:types block)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(:predicates (on ?b1 ?b2 - block)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(clear ?b - block)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(handempty)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(holding ?b - block))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4688250" y="1370988"/>
            <a:ext cx="4339500" cy="14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(:init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(handempty)(ontable D)(clear D)(on B A) ...)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(:goal (and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(on B D)(ontable D)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(on C A)(ontable A))))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45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PDDL Formulation </a:t>
            </a:r>
            <a:r>
              <a:rPr b="1" lang="en" sz="2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of Blocks World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867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Task 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00" y="1925950"/>
            <a:ext cx="2464572" cy="18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>
            <p:ph type="title"/>
          </p:nvPr>
        </p:nvSpPr>
        <p:spPr>
          <a:xfrm>
            <a:off x="2890775" y="2428075"/>
            <a:ext cx="5411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Writing a PDDL definition for a blocks world problem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Task Planning with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Best First Search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Task Planning:  Solution approaches</a:t>
            </a:r>
            <a:endParaRPr b="1" sz="2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Common algorithms/techniques: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Search – forward, regression, bidirectional, symbolic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Compilation – to SAT, to CP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Partial Order Planning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Dynamic programming: Bellman Backup – i.e. for  problems with uncertainty and rewards, like MDPs and POMDPs.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750">
                <a:latin typeface="Calibri"/>
                <a:ea typeface="Calibri"/>
                <a:cs typeface="Calibri"/>
                <a:sym typeface="Calibri"/>
              </a:rPr>
              <a:t>What are some general search algorithms?</a:t>
            </a:r>
            <a:endParaRPr sz="175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15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1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Best First Search </a:t>
            </a:r>
            <a:endParaRPr b="1" sz="2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12424" l="25042" r="27707" t="31282"/>
          <a:stretch/>
        </p:blipFill>
        <p:spPr>
          <a:xfrm>
            <a:off x="-2992575" y="2496325"/>
            <a:ext cx="2486750" cy="18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/>
        </p:nvSpPr>
        <p:spPr>
          <a:xfrm>
            <a:off x="133700" y="4489375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Code above from Norvig, P. Russel, and S. Artificial Intelligence. "A modern approach."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Prentice Hall Upper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Pearl, Judea.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Heuristics: intelligent search strategies for computer problem solving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 Addison-Wesley Longman Publishing Co., Inc., 1984.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 rotWithShape="1">
          <a:blip r:embed="rId4">
            <a:alphaModFix/>
          </a:blip>
          <a:srcRect b="6563" l="19092" r="15432" t="28707"/>
          <a:stretch/>
        </p:blipFill>
        <p:spPr>
          <a:xfrm>
            <a:off x="408975" y="1159125"/>
            <a:ext cx="5160854" cy="31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8101" y="2664215"/>
            <a:ext cx="3348000" cy="1683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251000" y="141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Task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2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Planning - Extensions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303325" y="2840350"/>
            <a:ext cx="43872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12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Accounting for partial observability using observations Ω and observation function  </a:t>
            </a:r>
            <a:endParaRPr sz="1812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29832" l="39783" r="33754" t="64072"/>
          <a:stretch/>
        </p:blipFill>
        <p:spPr>
          <a:xfrm>
            <a:off x="5528560" y="1503802"/>
            <a:ext cx="2815238" cy="4052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 b="34435" l="17871" r="48479" t="59469"/>
          <a:stretch/>
        </p:blipFill>
        <p:spPr>
          <a:xfrm>
            <a:off x="5153099" y="786100"/>
            <a:ext cx="3566160" cy="457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4">
            <a:alphaModFix/>
          </a:blip>
          <a:srcRect b="30063" l="39664" r="47679" t="62057"/>
          <a:stretch/>
        </p:blipFill>
        <p:spPr>
          <a:xfrm>
            <a:off x="6415403" y="2282338"/>
            <a:ext cx="1041552" cy="4052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2" name="Google Shape;21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3099" y="2982988"/>
            <a:ext cx="3566160" cy="457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3" name="Google Shape;213;p31"/>
          <p:cNvSpPr txBox="1"/>
          <p:nvPr/>
        </p:nvSpPr>
        <p:spPr>
          <a:xfrm>
            <a:off x="303325" y="638400"/>
            <a:ext cx="45612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12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Accounting for stochastic action outcome using a state transition probability function </a:t>
            </a:r>
            <a:br>
              <a:rPr lang="en" sz="1812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214" name="Google Shape;214;p31"/>
          <p:cNvSpPr txBox="1"/>
          <p:nvPr/>
        </p:nvSpPr>
        <p:spPr>
          <a:xfrm>
            <a:off x="303325" y="1465675"/>
            <a:ext cx="510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12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Accounting for objectives using a reward function</a:t>
            </a:r>
            <a:br>
              <a:rPr lang="en" sz="1812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</a:br>
            <a:endParaRPr sz="1812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303325" y="2259225"/>
            <a:ext cx="5659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12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Accounting for reward deprecation using a discount factor </a:t>
            </a:r>
            <a:br>
              <a:rPr lang="en" sz="1812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</a:br>
            <a:endParaRPr sz="1812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35400" y="4323475"/>
            <a:ext cx="9073200" cy="46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12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Sequential decision making: what should the agent do to maximize total rewards?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303335" y="3721400"/>
            <a:ext cx="7783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12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Accounting for action duration, multiple agents, varying costs, etc.   </a:t>
            </a:r>
            <a:endParaRPr sz="1812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0" y="863550"/>
            <a:ext cx="89070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3810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focus of this course: robotic agents that need to perform complex tasks that require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381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high-level reasoning and planning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381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understanding of how to move and operate in the physical environment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381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will start by exploring task planning and explore the limitations of task planning for robotic agents.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381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labs are meant to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complement the theoretical material learned in class with in-depth exploration of some of the ideas we learned and with some hands-on experience on getting robots to do what we want them to do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Course and Lab Objectives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150" y="3072971"/>
            <a:ext cx="2038575" cy="20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7283" l="15648" r="27921" t="25950"/>
          <a:stretch/>
        </p:blipFill>
        <p:spPr>
          <a:xfrm>
            <a:off x="2851103" y="3207950"/>
            <a:ext cx="3408499" cy="17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8227" y="3125400"/>
            <a:ext cx="1902350" cy="193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A*</a:t>
            </a:r>
            <a:endParaRPr b="1" sz="2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32"/>
          <p:cNvPicPr preferRelativeResize="0"/>
          <p:nvPr/>
        </p:nvPicPr>
        <p:blipFill rotWithShape="1">
          <a:blip r:embed="rId3">
            <a:alphaModFix/>
          </a:blip>
          <a:srcRect b="12424" l="25042" r="27707" t="31282"/>
          <a:stretch/>
        </p:blipFill>
        <p:spPr>
          <a:xfrm>
            <a:off x="-2992575" y="2496325"/>
            <a:ext cx="2486750" cy="18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 txBox="1"/>
          <p:nvPr/>
        </p:nvSpPr>
        <p:spPr>
          <a:xfrm>
            <a:off x="834300" y="1333325"/>
            <a:ext cx="7475400" cy="3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3693" lvl="0" marL="457200" marR="3810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13"/>
              <a:buFont typeface="Calibri"/>
              <a:buChar char="●"/>
            </a:pPr>
            <a:r>
              <a:rPr lang="en" sz="1812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A* is a special case of Best First Search that uses a heuristic to guide the search from an initial state to a goal state.</a:t>
            </a:r>
            <a:endParaRPr sz="1812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3693" lvl="0" marL="457200" marR="381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3"/>
              <a:buFont typeface="Calibri"/>
              <a:buChar char="●"/>
            </a:pPr>
            <a:r>
              <a:rPr lang="en" sz="1812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Formally, the priority according to which A* extracts nodes from the frontier is: f(n)=g(n)+h(n) where:</a:t>
            </a:r>
            <a:endParaRPr sz="1812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3693" lvl="1" marL="914400" marR="381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3"/>
              <a:buFont typeface="Calibri"/>
              <a:buChar char="○"/>
            </a:pPr>
            <a:r>
              <a:rPr lang="en" sz="1812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812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is the node that is considered,</a:t>
            </a:r>
            <a:endParaRPr sz="1812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3693" lvl="1" marL="914400" marR="381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3"/>
              <a:buFont typeface="Calibri"/>
              <a:buChar char="○"/>
            </a:pPr>
            <a:r>
              <a:rPr lang="en" sz="1812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g(n) is the cost of the path from the start node to n</a:t>
            </a:r>
            <a:endParaRPr sz="1812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3693" lvl="1" marL="914400" marR="381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3"/>
              <a:buFont typeface="Calibri"/>
              <a:buChar char="○"/>
            </a:pPr>
            <a:r>
              <a:rPr lang="en" sz="1812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h(n)  is the heuristic estimation of the cost from</a:t>
            </a:r>
            <a:r>
              <a:rPr lang="en" sz="1812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 n </a:t>
            </a:r>
            <a:r>
              <a:rPr lang="en" sz="1812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to a goal state.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Heuristic Functions</a:t>
            </a:r>
            <a:endParaRPr b="1" sz="2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33"/>
          <p:cNvPicPr preferRelativeResize="0"/>
          <p:nvPr/>
        </p:nvPicPr>
        <p:blipFill rotWithShape="1">
          <a:blip r:embed="rId3">
            <a:alphaModFix/>
          </a:blip>
          <a:srcRect b="12424" l="25042" r="27707" t="31282"/>
          <a:stretch/>
        </p:blipFill>
        <p:spPr>
          <a:xfrm>
            <a:off x="-2992575" y="2496325"/>
            <a:ext cx="2486750" cy="18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/>
          <p:nvPr/>
        </p:nvSpPr>
        <p:spPr>
          <a:xfrm>
            <a:off x="834300" y="1333325"/>
            <a:ext cx="7475400" cy="3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3693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13"/>
              <a:buFont typeface="Calibri"/>
              <a:buChar char="●"/>
            </a:pPr>
            <a:r>
              <a:rPr lang="en" sz="1812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Heuristic functions are an important element of any heuristic search, and A* in particular.</a:t>
            </a:r>
            <a:endParaRPr sz="1812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36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3"/>
              <a:buFont typeface="Calibri"/>
              <a:buChar char="●"/>
            </a:pPr>
            <a:r>
              <a:rPr lang="en" sz="1812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Effective heuristics possess certain characteristics that enable the algorithm to efficiently find solutions while minimizing the search effort</a:t>
            </a:r>
            <a:endParaRPr sz="1812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36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3"/>
              <a:buFont typeface="Calibri"/>
              <a:buChar char="●"/>
            </a:pPr>
            <a:r>
              <a:rPr lang="en" sz="1812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Some key characteristics of heuristic functions: </a:t>
            </a:r>
            <a:endParaRPr sz="1812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369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3"/>
              <a:buFont typeface="Calibri"/>
              <a:buChar char="○"/>
            </a:pPr>
            <a:r>
              <a:rPr lang="en" sz="1812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Safeness</a:t>
            </a:r>
            <a:endParaRPr sz="1812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369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3"/>
              <a:buFont typeface="Calibri"/>
              <a:buChar char="○"/>
            </a:pPr>
            <a:r>
              <a:rPr lang="en" sz="1812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Goal Awareness</a:t>
            </a:r>
            <a:endParaRPr sz="1812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369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3"/>
              <a:buFont typeface="Calibri"/>
              <a:buChar char="○"/>
            </a:pPr>
            <a:r>
              <a:rPr lang="en" sz="1812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Admissibility</a:t>
            </a:r>
            <a:endParaRPr sz="1812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369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3"/>
              <a:buFont typeface="Calibri"/>
              <a:buChar char="○"/>
            </a:pPr>
            <a:r>
              <a:rPr lang="en" sz="1812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Efficiency</a:t>
            </a:r>
            <a:endParaRPr sz="1812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311700" y="867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Task 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00" y="1925950"/>
            <a:ext cx="2464572" cy="18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/>
          <p:nvPr>
            <p:ph type="title"/>
          </p:nvPr>
        </p:nvSpPr>
        <p:spPr>
          <a:xfrm>
            <a:off x="2890775" y="2428075"/>
            <a:ext cx="6253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Implementing a heuristic method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Are we done 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/>
        </p:nvSpPr>
        <p:spPr>
          <a:xfrm>
            <a:off x="1662750" y="2487925"/>
            <a:ext cx="67491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How does it know what a block is ?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How does it know how to stack, pick up and put down?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How does it know what’s the best way to pick up?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71" y="655511"/>
            <a:ext cx="3366853" cy="151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r5 robotic arm building a tower of square blocks" id="250" name="Google Shape;25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574" y="369099"/>
            <a:ext cx="2090225" cy="209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9350" y="3522550"/>
            <a:ext cx="1620951" cy="162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710487">
            <a:off x="4807692" y="302652"/>
            <a:ext cx="624990" cy="271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BW in the real(istic) world</a:t>
            </a:r>
            <a:endParaRPr b="1" sz="2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37"/>
          <p:cNvPicPr preferRelativeResize="0"/>
          <p:nvPr/>
        </p:nvPicPr>
        <p:blipFill rotWithShape="1">
          <a:blip r:embed="rId3">
            <a:alphaModFix/>
          </a:blip>
          <a:srcRect b="12424" l="25042" r="27707" t="31282"/>
          <a:stretch/>
        </p:blipFill>
        <p:spPr>
          <a:xfrm>
            <a:off x="-2992575" y="2496325"/>
            <a:ext cx="2486750" cy="18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62725" y="1241575"/>
            <a:ext cx="89337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What have we failed to capture with our PDDL formulations ?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2162" y="2224456"/>
            <a:ext cx="2214525" cy="2211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7"/>
          <p:cNvPicPr preferRelativeResize="0"/>
          <p:nvPr/>
        </p:nvPicPr>
        <p:blipFill rotWithShape="1">
          <a:blip r:embed="rId5">
            <a:alphaModFix/>
          </a:blip>
          <a:srcRect b="42703" l="0" r="0" t="0"/>
          <a:stretch/>
        </p:blipFill>
        <p:spPr>
          <a:xfrm>
            <a:off x="4701690" y="2728388"/>
            <a:ext cx="2800148" cy="12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Task Planning vs. the Real World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8"/>
          <p:cNvSpPr txBox="1"/>
          <p:nvPr>
            <p:ph idx="1" type="body"/>
          </p:nvPr>
        </p:nvSpPr>
        <p:spPr>
          <a:xfrm>
            <a:off x="93525" y="1152475"/>
            <a:ext cx="594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702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65"/>
              <a:buFont typeface="Calibri"/>
              <a:buChar char="●"/>
            </a:pPr>
            <a:r>
              <a:rPr b="1" lang="en" sz="1865">
                <a:latin typeface="Calibri"/>
                <a:ea typeface="Calibri"/>
                <a:cs typeface="Calibri"/>
                <a:sym typeface="Calibri"/>
              </a:rPr>
              <a:t>Discrete:</a:t>
            </a:r>
            <a:r>
              <a:rPr lang="en" sz="1865">
                <a:latin typeface="Calibri"/>
                <a:ea typeface="Calibri"/>
                <a:cs typeface="Calibri"/>
                <a:sym typeface="Calibri"/>
              </a:rPr>
              <a:t> plans are finite sequences of actions - while actual actions are continuous</a:t>
            </a:r>
            <a:br>
              <a:rPr lang="en" sz="1865">
                <a:latin typeface="Calibri"/>
                <a:ea typeface="Calibri"/>
                <a:cs typeface="Calibri"/>
                <a:sym typeface="Calibri"/>
              </a:rPr>
            </a:br>
            <a:endParaRPr sz="1865">
              <a:latin typeface="Calibri"/>
              <a:ea typeface="Calibri"/>
              <a:cs typeface="Calibri"/>
              <a:sym typeface="Calibri"/>
            </a:endParaRPr>
          </a:p>
          <a:p>
            <a:pPr indent="-34702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65"/>
              <a:buFont typeface="Calibri"/>
              <a:buChar char="●"/>
            </a:pPr>
            <a:r>
              <a:rPr b="1" lang="en" sz="1865">
                <a:latin typeface="Calibri"/>
                <a:ea typeface="Calibri"/>
                <a:cs typeface="Calibri"/>
                <a:sym typeface="Calibri"/>
              </a:rPr>
              <a:t>Fully modeled actions</a:t>
            </a:r>
            <a:r>
              <a:rPr lang="en" sz="1865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665">
                <a:latin typeface="Calibri"/>
                <a:ea typeface="Calibri"/>
                <a:cs typeface="Calibri"/>
                <a:sym typeface="Calibri"/>
              </a:rPr>
              <a:t>(deterministic in  classical planning):</a:t>
            </a:r>
            <a:br>
              <a:rPr lang="en" sz="1865">
                <a:latin typeface="Calibri"/>
                <a:ea typeface="Calibri"/>
                <a:cs typeface="Calibri"/>
                <a:sym typeface="Calibri"/>
              </a:rPr>
            </a:br>
            <a:r>
              <a:rPr lang="en" sz="1865">
                <a:latin typeface="Calibri"/>
                <a:ea typeface="Calibri"/>
                <a:cs typeface="Calibri"/>
                <a:sym typeface="Calibri"/>
              </a:rPr>
              <a:t>while actual actions can have unexpected effects that are hard/impossible to model </a:t>
            </a:r>
            <a:br>
              <a:rPr lang="en" sz="1865">
                <a:latin typeface="Calibri"/>
                <a:ea typeface="Calibri"/>
                <a:cs typeface="Calibri"/>
                <a:sym typeface="Calibri"/>
              </a:rPr>
            </a:br>
            <a:endParaRPr sz="1865">
              <a:latin typeface="Calibri"/>
              <a:ea typeface="Calibri"/>
              <a:cs typeface="Calibri"/>
              <a:sym typeface="Calibri"/>
            </a:endParaRPr>
          </a:p>
          <a:p>
            <a:pPr indent="-34702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65"/>
              <a:buFont typeface="Calibri"/>
              <a:buChar char="●"/>
            </a:pPr>
            <a:r>
              <a:rPr b="1" lang="en" sz="1865">
                <a:latin typeface="Calibri"/>
                <a:ea typeface="Calibri"/>
                <a:cs typeface="Calibri"/>
                <a:sym typeface="Calibri"/>
              </a:rPr>
              <a:t>Full knowledge </a:t>
            </a:r>
            <a:r>
              <a:rPr lang="en" sz="1865">
                <a:latin typeface="Calibri"/>
                <a:ea typeface="Calibri"/>
                <a:cs typeface="Calibri"/>
                <a:sym typeface="Calibri"/>
              </a:rPr>
              <a:t>of world state or of belief (distribution over possible world states) while knowing the actual state /distribution relies on complex sensing and reasoning </a:t>
            </a:r>
            <a:br>
              <a:rPr lang="en" sz="1865">
                <a:latin typeface="Calibri"/>
                <a:ea typeface="Calibri"/>
                <a:cs typeface="Calibri"/>
                <a:sym typeface="Calibri"/>
              </a:rPr>
            </a:br>
            <a:br>
              <a:rPr lang="en" sz="1865">
                <a:latin typeface="Calibri"/>
                <a:ea typeface="Calibri"/>
                <a:cs typeface="Calibri"/>
                <a:sym typeface="Calibri"/>
              </a:rPr>
            </a:br>
            <a:endParaRPr sz="186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465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7750" y="1935200"/>
            <a:ext cx="2584550" cy="168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8"/>
          <p:cNvSpPr txBox="1"/>
          <p:nvPr/>
        </p:nvSpPr>
        <p:spPr>
          <a:xfrm>
            <a:off x="6040025" y="36185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https://www.stat.berkeley.edu/users/aldous/157/Papers/Fox_Ulkumen.pdf</a:t>
            </a:r>
            <a:endParaRPr sz="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87" y="1"/>
            <a:ext cx="2276750" cy="22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2000" y="2649569"/>
            <a:ext cx="2401126" cy="1600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 rotWithShape="1">
          <a:blip r:embed="rId5">
            <a:alphaModFix/>
          </a:blip>
          <a:srcRect b="42703" l="0" r="0" t="0"/>
          <a:stretch/>
        </p:blipFill>
        <p:spPr>
          <a:xfrm>
            <a:off x="5272700" y="1017725"/>
            <a:ext cx="3593436" cy="15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 rotWithShape="1">
          <a:blip r:embed="rId6">
            <a:alphaModFix/>
          </a:blip>
          <a:srcRect b="26012" l="19249" r="14485" t="11323"/>
          <a:stretch/>
        </p:blipFill>
        <p:spPr>
          <a:xfrm>
            <a:off x="3063400" y="1959250"/>
            <a:ext cx="1508600" cy="14266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8" name="Google Shape;278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0475" y="2820275"/>
            <a:ext cx="2677875" cy="17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9"/>
          <p:cNvSpPr txBox="1"/>
          <p:nvPr>
            <p:ph type="title"/>
          </p:nvPr>
        </p:nvSpPr>
        <p:spPr>
          <a:xfrm>
            <a:off x="311700" y="186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Many Types of Robots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type="title"/>
          </p:nvPr>
        </p:nvSpPr>
        <p:spPr>
          <a:xfrm>
            <a:off x="285825" y="1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Robot Elements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0"/>
          <p:cNvSpPr txBox="1"/>
          <p:nvPr/>
        </p:nvSpPr>
        <p:spPr>
          <a:xfrm>
            <a:off x="7055425" y="916863"/>
            <a:ext cx="171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Actuators</a:t>
            </a:r>
            <a:endParaRPr b="1" sz="1700"/>
          </a:p>
        </p:txBody>
      </p:sp>
      <p:sp>
        <p:nvSpPr>
          <p:cNvPr id="286" name="Google Shape;286;p40"/>
          <p:cNvSpPr txBox="1"/>
          <p:nvPr/>
        </p:nvSpPr>
        <p:spPr>
          <a:xfrm>
            <a:off x="3760844" y="916863"/>
            <a:ext cx="2028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Controllers</a:t>
            </a:r>
            <a:endParaRPr b="1" sz="1700"/>
          </a:p>
        </p:txBody>
      </p:sp>
      <p:sp>
        <p:nvSpPr>
          <p:cNvPr id="287" name="Google Shape;287;p40"/>
          <p:cNvSpPr txBox="1"/>
          <p:nvPr/>
        </p:nvSpPr>
        <p:spPr>
          <a:xfrm>
            <a:off x="466263" y="916863"/>
            <a:ext cx="2028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Sensors</a:t>
            </a:r>
            <a:endParaRPr b="1" sz="1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40"/>
          <p:cNvPicPr preferRelativeResize="0"/>
          <p:nvPr/>
        </p:nvPicPr>
        <p:blipFill rotWithShape="1">
          <a:blip r:embed="rId3">
            <a:alphaModFix/>
          </a:blip>
          <a:srcRect b="20337" l="0" r="0" t="0"/>
          <a:stretch/>
        </p:blipFill>
        <p:spPr>
          <a:xfrm>
            <a:off x="6928675" y="1517750"/>
            <a:ext cx="1966499" cy="130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0"/>
          <p:cNvPicPr preferRelativeResize="0"/>
          <p:nvPr/>
        </p:nvPicPr>
        <p:blipFill rotWithShape="1">
          <a:blip r:embed="rId4">
            <a:alphaModFix/>
          </a:blip>
          <a:srcRect b="0" l="15243" r="15340" t="0"/>
          <a:stretch/>
        </p:blipFill>
        <p:spPr>
          <a:xfrm>
            <a:off x="6897475" y="2947189"/>
            <a:ext cx="2028900" cy="195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975" y="2189075"/>
            <a:ext cx="2531476" cy="144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0"/>
          <p:cNvSpPr txBox="1"/>
          <p:nvPr/>
        </p:nvSpPr>
        <p:spPr>
          <a:xfrm>
            <a:off x="-531025" y="4804800"/>
            <a:ext cx="473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Image from: https://ieeexplore.ieee.org/abstract/document/6386486/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1463" y="1875300"/>
            <a:ext cx="3174587" cy="2071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 b="20337" l="0" r="0" t="0"/>
          <a:stretch/>
        </p:blipFill>
        <p:spPr>
          <a:xfrm>
            <a:off x="6874619" y="627325"/>
            <a:ext cx="1491651" cy="99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100" y="627325"/>
            <a:ext cx="1430825" cy="81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4578" y="627325"/>
            <a:ext cx="1517387" cy="9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379325" y="1888475"/>
            <a:ext cx="21849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state estimation </a:t>
            </a:r>
            <a:endParaRPr b="1" sz="21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1"/>
          <p:cNvSpPr txBox="1"/>
          <p:nvPr/>
        </p:nvSpPr>
        <p:spPr>
          <a:xfrm>
            <a:off x="6528000" y="1888475"/>
            <a:ext cx="21849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motion control </a:t>
            </a:r>
            <a:endParaRPr b="1" sz="21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3453663" y="1888475"/>
            <a:ext cx="21849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decision making</a:t>
            </a:r>
            <a:endParaRPr b="1" sz="21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303450" y="2738150"/>
            <a:ext cx="21243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4" name="Google Shape;304;p41"/>
          <p:cNvSpPr txBox="1"/>
          <p:nvPr/>
        </p:nvSpPr>
        <p:spPr>
          <a:xfrm flipH="1">
            <a:off x="0" y="2768500"/>
            <a:ext cx="29889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Maintain a </a:t>
            </a:r>
            <a:r>
              <a:rPr b="1"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belief 𝛽 ∈ 𝜷 </a:t>
            </a: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as a probability distribution over world states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b="1"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305" name="Google Shape;305;p41"/>
          <p:cNvSpPr txBox="1"/>
          <p:nvPr/>
        </p:nvSpPr>
        <p:spPr>
          <a:xfrm>
            <a:off x="-128850" y="3878800"/>
            <a:ext cx="29889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𝛽:</a:t>
            </a:r>
            <a:r>
              <a:rPr b="1" i="1" lang="en" sz="2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2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→[0,1]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306" name="Google Shape;306;p41"/>
          <p:cNvSpPr txBox="1"/>
          <p:nvPr/>
        </p:nvSpPr>
        <p:spPr>
          <a:xfrm>
            <a:off x="3051675" y="2768500"/>
            <a:ext cx="29889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Find a </a:t>
            </a:r>
            <a:r>
              <a:rPr b="1"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policy</a:t>
            </a: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mapping </a:t>
            </a:r>
            <a:r>
              <a:rPr b="1"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belief 𝛽 and objective into </a:t>
            </a: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actions (probabilities)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307" name="Google Shape;307;p41"/>
          <p:cNvSpPr txBox="1"/>
          <p:nvPr/>
        </p:nvSpPr>
        <p:spPr>
          <a:xfrm>
            <a:off x="2958150" y="3878800"/>
            <a:ext cx="29889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𝝅: 𝜷🗶</a:t>
            </a:r>
            <a:r>
              <a:rPr b="1" i="1" lang="en" sz="2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2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→[0,1]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308" name="Google Shape;308;p41"/>
          <p:cNvSpPr txBox="1"/>
          <p:nvPr/>
        </p:nvSpPr>
        <p:spPr>
          <a:xfrm>
            <a:off x="6040575" y="2768500"/>
            <a:ext cx="29889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Translate actions into low-level commands (and monitor their execution)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309" name="Google Shape;30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2650" y="3942925"/>
            <a:ext cx="2784749" cy="3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1"/>
          <p:cNvSpPr txBox="1"/>
          <p:nvPr/>
        </p:nvSpPr>
        <p:spPr>
          <a:xfrm>
            <a:off x="6120450" y="462762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https://eng-resources.charlotte.edu/unccengkit/coding/pid-control/</a:t>
            </a:r>
            <a:endParaRPr sz="700"/>
          </a:p>
        </p:txBody>
      </p:sp>
      <p:sp>
        <p:nvSpPr>
          <p:cNvPr id="311" name="Google Shape;311;p41"/>
          <p:cNvSpPr txBox="1"/>
          <p:nvPr>
            <p:ph type="title"/>
          </p:nvPr>
        </p:nvSpPr>
        <p:spPr>
          <a:xfrm>
            <a:off x="285825" y="16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Robotic Agents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0" y="1241575"/>
            <a:ext cx="89070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The tutorials are provided in the form of Jupyter notebooks, suitable for running online via Google Colab.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Basic knowledge of Python and PDDL is required.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At the beginning of each notebook, there is a link to run it on Colab.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If you would like to run the notebooks locally on your machine, you can download them, but some installations may be required (e.g., numpy).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Each lab will include a presentation (like this one) and a complementary Google notebook with which you can practice the learned ideas.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947125" y="4475950"/>
            <a:ext cx="561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Our repo: </a:t>
            </a: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https://github.com/CLAIR-LAB-TECHNION/AIR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386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Technical Details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/>
          <p:nvPr>
            <p:ph type="title"/>
          </p:nvPr>
        </p:nvSpPr>
        <p:spPr>
          <a:xfrm>
            <a:off x="311700" y="344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Robotic Agents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42"/>
          <p:cNvPicPr preferRelativeResize="0"/>
          <p:nvPr/>
        </p:nvPicPr>
        <p:blipFill rotWithShape="1">
          <a:blip r:embed="rId3">
            <a:alphaModFix/>
          </a:blip>
          <a:srcRect b="27283" l="15648" r="27921" t="25950"/>
          <a:stretch/>
        </p:blipFill>
        <p:spPr>
          <a:xfrm>
            <a:off x="2063708" y="822300"/>
            <a:ext cx="5016576" cy="2598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42"/>
          <p:cNvGrpSpPr/>
          <p:nvPr/>
        </p:nvGrpSpPr>
        <p:grpSpPr>
          <a:xfrm>
            <a:off x="1703125" y="2855650"/>
            <a:ext cx="2184900" cy="1833850"/>
            <a:chOff x="6528000" y="627325"/>
            <a:chExt cx="2184900" cy="1833850"/>
          </a:xfrm>
        </p:grpSpPr>
        <p:sp>
          <p:nvSpPr>
            <p:cNvPr id="319" name="Google Shape;319;p42"/>
            <p:cNvSpPr txBox="1"/>
            <p:nvPr/>
          </p:nvSpPr>
          <p:spPr>
            <a:xfrm>
              <a:off x="6528000" y="1888475"/>
              <a:ext cx="2184900" cy="57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motion control </a:t>
              </a:r>
              <a:endParaRPr b="1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0" name="Google Shape;320;p42"/>
            <p:cNvPicPr preferRelativeResize="0"/>
            <p:nvPr/>
          </p:nvPicPr>
          <p:blipFill rotWithShape="1">
            <a:blip r:embed="rId4">
              <a:alphaModFix/>
            </a:blip>
            <a:srcRect b="20337" l="0" r="0" t="0"/>
            <a:stretch/>
          </p:blipFill>
          <p:spPr>
            <a:xfrm>
              <a:off x="6874619" y="627325"/>
              <a:ext cx="1491651" cy="9902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1" name="Google Shape;321;p42"/>
          <p:cNvGrpSpPr/>
          <p:nvPr/>
        </p:nvGrpSpPr>
        <p:grpSpPr>
          <a:xfrm>
            <a:off x="476250" y="106200"/>
            <a:ext cx="2184900" cy="1833850"/>
            <a:chOff x="379325" y="627325"/>
            <a:chExt cx="2184900" cy="1833850"/>
          </a:xfrm>
        </p:grpSpPr>
        <p:sp>
          <p:nvSpPr>
            <p:cNvPr id="322" name="Google Shape;322;p42"/>
            <p:cNvSpPr txBox="1"/>
            <p:nvPr/>
          </p:nvSpPr>
          <p:spPr>
            <a:xfrm>
              <a:off x="379325" y="1888475"/>
              <a:ext cx="2184900" cy="57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state estimation </a:t>
              </a:r>
              <a:endParaRPr b="1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3" name="Google Shape;323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61100" y="627325"/>
              <a:ext cx="1430825" cy="816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" name="Google Shape;324;p42"/>
          <p:cNvGrpSpPr/>
          <p:nvPr/>
        </p:nvGrpSpPr>
        <p:grpSpPr>
          <a:xfrm>
            <a:off x="6290900" y="1112875"/>
            <a:ext cx="2184900" cy="1833850"/>
            <a:chOff x="3453650" y="627325"/>
            <a:chExt cx="2184900" cy="1833850"/>
          </a:xfrm>
        </p:grpSpPr>
        <p:pic>
          <p:nvPicPr>
            <p:cNvPr id="325" name="Google Shape;325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24578" y="627325"/>
              <a:ext cx="1517387" cy="990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p42"/>
            <p:cNvSpPr txBox="1"/>
            <p:nvPr/>
          </p:nvSpPr>
          <p:spPr>
            <a:xfrm>
              <a:off x="3453650" y="1888475"/>
              <a:ext cx="2184900" cy="57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decision making</a:t>
              </a:r>
              <a:endParaRPr b="1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botic arm building a tower of square blocks" id="331" name="Google Shape;3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749" y="5371624"/>
            <a:ext cx="2650200" cy="26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3675" y="655500"/>
            <a:ext cx="2399347" cy="781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r5 robotic arm building a tower of square blocks" id="333" name="Google Shape;33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1026" y="507925"/>
            <a:ext cx="1489573" cy="10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3"/>
          <p:cNvSpPr txBox="1"/>
          <p:nvPr/>
        </p:nvSpPr>
        <p:spPr>
          <a:xfrm>
            <a:off x="2254050" y="4535350"/>
            <a:ext cx="4491900" cy="5766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 planning is not enough 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3"/>
          <p:cNvSpPr txBox="1"/>
          <p:nvPr/>
        </p:nvSpPr>
        <p:spPr>
          <a:xfrm>
            <a:off x="2326050" y="2298175"/>
            <a:ext cx="44001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(:action stack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:parameters (?b1 ?b2 - block)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:precondition (and (holding ?b1) (clear ?b2))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:effect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(and (not (holding ?b1))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(not (clear ?b2))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(clear ?b1)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(handempty)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(on ?b1 ?b2)))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6" name="Google Shape;336;p43"/>
          <p:cNvSpPr txBox="1"/>
          <p:nvPr/>
        </p:nvSpPr>
        <p:spPr>
          <a:xfrm>
            <a:off x="3000000" y="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828369">
            <a:off x="5027321" y="129747"/>
            <a:ext cx="323223" cy="19273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3"/>
          <p:cNvSpPr/>
          <p:nvPr/>
        </p:nvSpPr>
        <p:spPr>
          <a:xfrm>
            <a:off x="4190825" y="2696875"/>
            <a:ext cx="2650200" cy="4617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3"/>
          <p:cNvSpPr/>
          <p:nvPr/>
        </p:nvSpPr>
        <p:spPr>
          <a:xfrm>
            <a:off x="2684375" y="3158575"/>
            <a:ext cx="2650200" cy="1189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3"/>
          <p:cNvSpPr/>
          <p:nvPr/>
        </p:nvSpPr>
        <p:spPr>
          <a:xfrm>
            <a:off x="2736150" y="2094983"/>
            <a:ext cx="1154400" cy="6708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3"/>
          <p:cNvSpPr txBox="1"/>
          <p:nvPr/>
        </p:nvSpPr>
        <p:spPr>
          <a:xfrm>
            <a:off x="141138" y="1999038"/>
            <a:ext cx="21849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decision making</a:t>
            </a:r>
            <a:endParaRPr b="1" sz="21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3"/>
          <p:cNvSpPr txBox="1"/>
          <p:nvPr/>
        </p:nvSpPr>
        <p:spPr>
          <a:xfrm>
            <a:off x="6726150" y="2285400"/>
            <a:ext cx="21849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state estimation </a:t>
            </a:r>
            <a:endParaRPr b="1" sz="21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3"/>
          <p:cNvSpPr txBox="1"/>
          <p:nvPr/>
        </p:nvSpPr>
        <p:spPr>
          <a:xfrm>
            <a:off x="5375700" y="3560613"/>
            <a:ext cx="21849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motion control </a:t>
            </a:r>
            <a:endParaRPr b="1" sz="21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next 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Things get messier: N-table Blocks World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561" y="1225600"/>
            <a:ext cx="2652825" cy="269229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5"/>
          <p:cNvSpPr txBox="1"/>
          <p:nvPr/>
        </p:nvSpPr>
        <p:spPr>
          <a:xfrm>
            <a:off x="311700" y="3997475"/>
            <a:ext cx="85206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Accounting for varying costs, collision avoidance, motion feasibility, multiple (infinite) positions from which an action can be performed, multiple (infinite) ways to reach a position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6612" y="1247329"/>
            <a:ext cx="2652825" cy="2648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725" y="2058943"/>
            <a:ext cx="2825400" cy="282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074" y="2909575"/>
            <a:ext cx="2628176" cy="1485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7050" y="-9"/>
            <a:ext cx="2950282" cy="1941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46500" y="863550"/>
            <a:ext cx="84510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Getting to know the 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complexities of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task planning for robotic settings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Understanding 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PDDL and its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limitations of in representing complex settings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Understanding the need to integrate task and motion planning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Lab 1 - Objectives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800" y="2440421"/>
            <a:ext cx="2038575" cy="20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27283" l="15648" r="27921" t="25950"/>
          <a:stretch/>
        </p:blipFill>
        <p:spPr>
          <a:xfrm>
            <a:off x="2867753" y="2575400"/>
            <a:ext cx="3408499" cy="17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4877" y="2492850"/>
            <a:ext cx="1902350" cy="193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-41600" y="676700"/>
            <a:ext cx="84510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Getting 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familiar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with PDDL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Solving PDDL problems using Best First Search and formulating a heuristic fundtion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Understanding the expressive limitations of PDDL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Lab 1 - Tasks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800" y="2440421"/>
            <a:ext cx="2038575" cy="20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4">
            <a:alphaModFix/>
          </a:blip>
          <a:srcRect b="27283" l="15648" r="27921" t="25950"/>
          <a:stretch/>
        </p:blipFill>
        <p:spPr>
          <a:xfrm>
            <a:off x="2867753" y="2575400"/>
            <a:ext cx="3408499" cy="17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4877" y="2492850"/>
            <a:ext cx="1902350" cy="193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Task Planning with PDDL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Task</a:t>
            </a:r>
            <a:r>
              <a:rPr b="1" lang="en" sz="25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2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Planning - Classical Formulation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10913" l="9416" r="12440" t="40432"/>
          <a:stretch/>
        </p:blipFill>
        <p:spPr>
          <a:xfrm>
            <a:off x="634725" y="1646362"/>
            <a:ext cx="7874549" cy="306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60541" l="19973" r="66014" t="35652"/>
          <a:stretch/>
        </p:blipFill>
        <p:spPr>
          <a:xfrm>
            <a:off x="311700" y="1149887"/>
            <a:ext cx="2146248" cy="364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0" y="484275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Geffner, Hector, and Blai Bonet.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A concise introduction to models and methods for automated planning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. Springer Nature, 2022.</a:t>
            </a:r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4811100" y="1364550"/>
            <a:ext cx="402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State space induced by feature set V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" name="Google Shape;106;p19"/>
          <p:cNvCxnSpPr>
            <a:stCxn id="105" idx="1"/>
          </p:cNvCxnSpPr>
          <p:nvPr/>
        </p:nvCxnSpPr>
        <p:spPr>
          <a:xfrm flipH="1">
            <a:off x="4133400" y="1650900"/>
            <a:ext cx="677700" cy="13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13" y="361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lang="en" sz="2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blocks world example</a:t>
            </a:r>
            <a:endParaRPr b="1" sz="2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435" y="1604350"/>
            <a:ext cx="4129125" cy="186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126450" y="4710575"/>
            <a:ext cx="88911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Image from https://apoorvdixit619.medium.com/goal-stack-planning-for-blocks-world-problem-41779d090f29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7950" y="3565500"/>
            <a:ext cx="9068100" cy="15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685">
                <a:latin typeface="Calibri"/>
                <a:ea typeface="Calibri"/>
                <a:cs typeface="Calibri"/>
                <a:sym typeface="Calibri"/>
              </a:rPr>
              <a:t>Classical planning: discrete, deterministic, fully observable and single agent.</a:t>
            </a:r>
            <a:endParaRPr sz="168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685">
                <a:latin typeface="Calibri"/>
                <a:ea typeface="Calibri"/>
                <a:cs typeface="Calibri"/>
                <a:sym typeface="Calibri"/>
              </a:rPr>
              <a:t>Problem description induces a state transition system, with nodes as states and  actions as transitions.</a:t>
            </a:r>
            <a:endParaRPr sz="168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685">
                <a:latin typeface="Calibri"/>
                <a:ea typeface="Calibri"/>
                <a:cs typeface="Calibri"/>
                <a:sym typeface="Calibri"/>
              </a:rPr>
              <a:t>Becomes very complex very quickly: state space is 2^</a:t>
            </a:r>
            <a:r>
              <a:rPr lang="en" sz="1285">
                <a:latin typeface="Calibri"/>
                <a:ea typeface="Calibri"/>
                <a:cs typeface="Calibri"/>
                <a:sym typeface="Calibri"/>
              </a:rPr>
              <a:t>|V|</a:t>
            </a:r>
            <a:r>
              <a:rPr lang="en" sz="1685">
                <a:latin typeface="Calibri"/>
                <a:ea typeface="Calibri"/>
                <a:cs typeface="Calibri"/>
                <a:sym typeface="Calibri"/>
              </a:rPr>
              <a:t>, where V is the number of state features </a:t>
            </a:r>
            <a:endParaRPr sz="168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885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b="23617" l="2122" r="49640" t="10410"/>
          <a:stretch/>
        </p:blipFill>
        <p:spPr>
          <a:xfrm>
            <a:off x="606900" y="242750"/>
            <a:ext cx="2412450" cy="14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 rotWithShape="1">
          <a:blip r:embed="rId4">
            <a:alphaModFix/>
          </a:blip>
          <a:srcRect b="26117" l="7714" r="5997" t="32584"/>
          <a:stretch/>
        </p:blipFill>
        <p:spPr>
          <a:xfrm>
            <a:off x="1668975" y="1676075"/>
            <a:ext cx="6524198" cy="195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b="23622" l="49738" r="0" t="10409"/>
          <a:stretch/>
        </p:blipFill>
        <p:spPr>
          <a:xfrm>
            <a:off x="6463500" y="242750"/>
            <a:ext cx="2513600" cy="14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7358700" y="2085725"/>
            <a:ext cx="12897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highlight>
                  <a:schemeClr val="lt2"/>
                </a:highlight>
                <a:latin typeface="Calibri"/>
                <a:ea typeface="Calibri"/>
                <a:cs typeface="Calibri"/>
                <a:sym typeface="Calibri"/>
              </a:rPr>
              <a:t>Diagram by Pascal Bercher</a:t>
            </a:r>
            <a:endParaRPr sz="1300">
              <a:solidFill>
                <a:schemeClr val="dk2"/>
              </a:solidFill>
              <a:highlight>
                <a:schemeClr val="lt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1"/>
          <p:cNvSpPr txBox="1"/>
          <p:nvPr>
            <p:ph type="title"/>
          </p:nvPr>
        </p:nvSpPr>
        <p:spPr>
          <a:xfrm>
            <a:off x="311713" y="36175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Planning </a:t>
            </a:r>
            <a:endParaRPr b="1" sz="2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